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1651" autoAdjust="0"/>
  </p:normalViewPr>
  <p:slideViewPr>
    <p:cSldViewPr snapToGrid="0">
      <p:cViewPr varScale="1">
        <p:scale>
          <a:sx n="66" d="100"/>
          <a:sy n="66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2E14C-FECF-1341-A236-6D8EBBB50A2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FE23-77EB-7F45-B419-1638AEC02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1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4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9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F461-61F2-DDB9-D4E8-1661F4B5B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AB497-D47D-E444-A870-8B1C7310F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FDBBB-3DE2-1928-47FE-95B7332D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23D7-DE2B-F04A-BCC0-B106FE4504C1}" type="datetime1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8FD70-72CA-0042-34A5-A5F929936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819C-BEDC-F020-5935-DE622E4F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FA1E-9791-DCF0-4591-E4ABF321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158CF-2A55-4EA6-A372-3BE861D4B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26A2-1C40-7A8A-1B6C-FB7BE017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3647-6D5E-374D-84C5-BCE9D4B5328D}" type="datetime1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18C5A-02C6-C220-9931-167F7B97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DE07E-6C54-BC35-6A01-D7FBEB10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417278-700D-45D9-CFB0-205AB5C04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CD318-682A-58C5-B229-3514FDF07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EC527-24A2-0471-CB7A-89E0A730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1E2A-94D5-D94F-B3A2-4B2F7AB5AE2E}" type="datetime1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DBC9D-E367-0421-366A-AB0D70EB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67A98-6977-F44F-229A-A3207B44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8/10/2022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9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AD65A-E9C2-49F2-7B80-F43336D8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1590-4224-B318-B590-A85D6B08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51DE-1926-00A6-543B-945BC28B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4BAE-216D-3742-9ADB-7187478CE141}" type="datetime1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20C36-8EE3-9246-3B33-DA3B284A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D0676-E3E0-C713-2499-C1D87B01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3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BFB9-6699-5A82-1C22-EFADA5A2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DAA2-2273-0944-80F5-181D54B72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447BE-08CF-2724-C7BE-96E5CA44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D87B-6491-9C45-8A6D-EE487BD7C905}" type="datetime1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AB386-DDB2-6FAC-D563-4518FB79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2E4D-63E3-9457-8501-2CFC0F06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096F-4D45-E5FB-A8DA-B4451335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38AD-393B-5770-8A8B-35430A92B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81900-E094-67A3-AB0F-3B6F68AA7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86926-6272-D5E3-A793-9C6D052A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C95D-742F-8B4D-9656-8F2C79C7106B}" type="datetime1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6D3D9-02A2-7A95-3231-7E67FA89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5F51F-EA09-8BD9-EC46-E13ABDD4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2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7D6-BDE4-0B78-A14F-27509FDB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6069F-24B5-0632-274A-7C9BBEA7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F1975-EE95-2A0D-2F96-59222B486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50D89-4339-FC18-2718-148011136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175FE-88AF-778C-D643-A91C29947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4D65B-5490-9663-2D10-41059C63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7D0D-6C0D-F74E-8998-D516210BB91A}" type="datetime1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F9F70-4712-17FB-C875-DA85B75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0FDB4-1BCC-0DFF-3FF3-BD401711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5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92A-31B5-0CBA-5EBF-368A65A9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0CAA32-123F-DCB1-D6B2-19059B6C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DFD5-22B9-2F40-853B-4E11CC038A02}" type="datetime1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3159F-0478-8F1F-04CE-1CD61180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372F1-AD0C-855F-2198-48DD798D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D4F42-4274-80B9-BF52-612FEF03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CFFA-1665-AE4A-9055-529B976F7516}" type="datetime1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23D88-1A99-5E05-069F-2DA0DDC9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22CB9-2CD2-3202-B790-991A9550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3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2BDC0-672D-FD35-7F7F-DA3441C8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3FAB-1D31-9942-C453-8EFDC3B6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2AE00-4E82-B0FF-B141-7323E34CA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8FBBA-EE46-FAFB-1238-5176994B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29D9-6230-A140-9333-A37225B47862}" type="datetime1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78033-7FE6-E36F-695D-200BFC04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565B8-B738-C3C8-5643-0EF61C0C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8D9-885B-FCC2-164F-D724F980C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3E554-A293-669B-F81A-E8DDB10CB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E9762-231E-6E56-BF80-3B979029B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5BAD9-35F1-4548-D897-47A09641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678-0FA5-4749-AE19-F682C4BA982B}" type="datetime1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A12CC-02E6-C2E4-8436-30FB0F95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Catalysts for Local Control, 8.10.22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5BB70-0693-BD59-3723-C1B5520F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5ED80-FBE9-B9D6-1BFD-9EB4A0B1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9E220-BDCC-CA9E-46D3-E3BC000A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B19B-E3BB-D1EF-682A-5C58179B9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43FB-0EF2-6A45-B451-79EE97250B35}" type="datetime1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F6BC3-2D6D-E36B-C2A6-29B45BC64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Catalysts for Local Control, 8.10.22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759EA-8547-92EF-DD33-4E5549F77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CD8E-F580-B348-B26A-4606A16A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864" y="607714"/>
            <a:ext cx="6877119" cy="64008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Take Action</a:t>
            </a:r>
            <a:endParaRPr lang="en-US" sz="48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76A3-4DF4-763A-D1F2-7D6E5FB67B0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9257" y="2743200"/>
            <a:ext cx="10779275" cy="366674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600" dirty="0">
                <a:latin typeface="Roboto Medium" panose="02000000000000000000" pitchFamily="2" charset="0"/>
                <a:ea typeface="Roboto Medium" panose="02000000000000000000" pitchFamily="2" charset="0"/>
              </a:rPr>
              <a:t>Put the lawsuit discussion on the next CC or BOS agenda.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600" dirty="0">
                <a:latin typeface="Roboto Medium" panose="02000000000000000000" pitchFamily="2" charset="0"/>
                <a:ea typeface="Roboto Medium" panose="02000000000000000000" pitchFamily="2" charset="0"/>
              </a:rPr>
              <a:t>Talk to CC members from cities that are part of the SB9 lawsuit or interested in the HCD/Audit lawsuit.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600" dirty="0">
                <a:latin typeface="Roboto Medium" panose="02000000000000000000" pitchFamily="2" charset="0"/>
                <a:ea typeface="Roboto Medium" panose="02000000000000000000" pitchFamily="2" charset="0"/>
              </a:rPr>
              <a:t>Designate a CC/BOS rep to speak to attorney Pam Lee.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600" dirty="0">
                <a:latin typeface="Roboto Medium" panose="02000000000000000000" pitchFamily="2" charset="0"/>
                <a:ea typeface="Roboto Medium" panose="02000000000000000000" pitchFamily="2" charset="0"/>
              </a:rPr>
              <a:t>Weigh the short-term, short-sighted savings of compliance against the long-term losses and expenses WHILE worsening affordability</a:t>
            </a:r>
            <a:r>
              <a:rPr lang="en-US" sz="6600" dirty="0"/>
              <a:t>.   </a:t>
            </a:r>
          </a:p>
          <a:p>
            <a:endParaRPr lang="en-US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95" y="254349"/>
            <a:ext cx="3010175" cy="96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277257" y="1440320"/>
            <a:ext cx="96374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Roboto Medium" panose="02000000000000000000" pitchFamily="2" charset="0"/>
                <a:ea typeface="Roboto Medium" panose="02000000000000000000" pitchFamily="2" charset="0"/>
              </a:rPr>
              <a:t>ELECTED OFFICIALS </a:t>
            </a:r>
          </a:p>
          <a:p>
            <a:pPr marL="0" indent="0" algn="ctr">
              <a:buNone/>
            </a:pPr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CITY COUNCILS &amp; BOARDS OF SUPERVISORS</a:t>
            </a:r>
          </a:p>
        </p:txBody>
      </p:sp>
    </p:spTree>
    <p:extLst>
      <p:ext uri="{BB962C8B-B14F-4D97-AF65-F5344CB8AC3E}">
        <p14:creationId xmlns:p14="http://schemas.microsoft.com/office/powerpoint/2010/main" val="208704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864" y="607714"/>
            <a:ext cx="6877119" cy="64008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Take Action</a:t>
            </a:r>
            <a:endParaRPr lang="en-US" sz="48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76A3-4DF4-763A-D1F2-7D6E5FB67B0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9257" y="2743200"/>
            <a:ext cx="10779275" cy="3666743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1100" dirty="0">
                <a:latin typeface="Roboto Medium" panose="02000000000000000000" pitchFamily="2" charset="0"/>
                <a:ea typeface="Roboto Medium" panose="02000000000000000000" pitchFamily="2" charset="0"/>
              </a:rPr>
              <a:t>Organize your neighborhoods, county, and across the state.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100" dirty="0">
                <a:latin typeface="Roboto Medium" panose="02000000000000000000" pitchFamily="2" charset="0"/>
                <a:ea typeface="Roboto Medium" panose="02000000000000000000" pitchFamily="2" charset="0"/>
              </a:rPr>
              <a:t>Meet with elected officials to urge the lawsuits be pursued in bold support of constituents, not in fear of threats from the state.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100" dirty="0">
                <a:latin typeface="Roboto Medium" panose="02000000000000000000" pitchFamily="2" charset="0"/>
                <a:ea typeface="Roboto Medium" panose="02000000000000000000" pitchFamily="2" charset="0"/>
              </a:rPr>
              <a:t>Reject the lament, “There’s nothing we can do!” Affirm, “Strength in numbers.”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100" dirty="0">
                <a:latin typeface="Roboto Medium" panose="02000000000000000000" pitchFamily="2" charset="0"/>
                <a:ea typeface="Roboto Medium" panose="02000000000000000000" pitchFamily="2" charset="0"/>
              </a:rPr>
              <a:t>Build momentum for truth and transparency.</a:t>
            </a:r>
          </a:p>
          <a:p>
            <a:endParaRPr lang="en-US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95" y="254349"/>
            <a:ext cx="3010175" cy="96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277257" y="1440320"/>
            <a:ext cx="96374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CONSITUENTS </a:t>
            </a:r>
          </a:p>
          <a:p>
            <a:pPr marL="0" indent="0" algn="ctr">
              <a:buNone/>
            </a:pPr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COMMUNITY LEADERS</a:t>
            </a:r>
          </a:p>
        </p:txBody>
      </p:sp>
    </p:spTree>
    <p:extLst>
      <p:ext uri="{BB962C8B-B14F-4D97-AF65-F5344CB8AC3E}">
        <p14:creationId xmlns:p14="http://schemas.microsoft.com/office/powerpoint/2010/main" val="304975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864" y="607714"/>
            <a:ext cx="6877119" cy="64008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Other Actions</a:t>
            </a:r>
            <a:endParaRPr lang="en-US" sz="48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95" y="254349"/>
            <a:ext cx="3010175" cy="96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277258" y="1440320"/>
            <a:ext cx="41365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Get Involved Locally! </a:t>
            </a:r>
          </a:p>
          <a:p>
            <a:pPr algn="ctr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Then Join a State 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87803-874A-0DBD-E6B6-B0B475C8B5BA}"/>
              </a:ext>
            </a:extLst>
          </p:cNvPr>
          <p:cNvSpPr txBox="1"/>
          <p:nvPr/>
        </p:nvSpPr>
        <p:spPr>
          <a:xfrm>
            <a:off x="6095999" y="1732707"/>
            <a:ext cx="5017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Individual Actions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BA958-A0F6-D8A6-7965-6E025732150D}"/>
              </a:ext>
            </a:extLst>
          </p:cNvPr>
          <p:cNvSpPr txBox="1"/>
          <p:nvPr/>
        </p:nvSpPr>
        <p:spPr>
          <a:xfrm>
            <a:off x="6095999" y="2534308"/>
            <a:ext cx="582023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Be a leader, a cheerleader, an analyst, or a nudge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Read, write, show up, speak up, rally, run for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Change the narrative on social media, TV, Ted Talks, or a soap box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Be kind. Welcome all. Focus on solutions . And VOTE! 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0238C40F-0CBA-2764-BC93-554C2C372C4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9973986"/>
              </p:ext>
            </p:extLst>
          </p:nvPr>
        </p:nvGraphicFramePr>
        <p:xfrm>
          <a:off x="667657" y="2586952"/>
          <a:ext cx="5080000" cy="3799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368">
                  <a:extLst>
                    <a:ext uri="{9D8B030D-6E8A-4147-A177-3AD203B41FA5}">
                      <a16:colId xmlns:a16="http://schemas.microsoft.com/office/drawing/2014/main" val="3997743118"/>
                    </a:ext>
                  </a:extLst>
                </a:gridCol>
                <a:gridCol w="3267632">
                  <a:extLst>
                    <a:ext uri="{9D8B030D-6E8A-4147-A177-3AD203B41FA5}">
                      <a16:colId xmlns:a16="http://schemas.microsoft.com/office/drawing/2014/main" val="79243314"/>
                    </a:ext>
                  </a:extLst>
                </a:gridCol>
              </a:tblGrid>
              <a:tr h="537870">
                <a:tc>
                  <a:txBody>
                    <a:bodyPr/>
                    <a:lstStyle/>
                    <a:p>
                      <a:r>
                        <a:rPr lang="en-US" dirty="0"/>
                        <a:t>Dates/Times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436929"/>
                  </a:ext>
                </a:extLst>
              </a:tr>
              <a:tr h="537870">
                <a:tc>
                  <a:txBody>
                    <a:bodyPr/>
                    <a:lstStyle/>
                    <a:p>
                      <a:r>
                        <a:rPr lang="en-US" b="1" dirty="0"/>
                        <a:t>M, 5-6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Catalysts Calls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00569"/>
                  </a:ext>
                </a:extLst>
              </a:tr>
              <a:tr h="706579">
                <a:tc>
                  <a:txBody>
                    <a:bodyPr/>
                    <a:lstStyle/>
                    <a:p>
                      <a:r>
                        <a:rPr lang="en-US" b="1" dirty="0"/>
                        <a:t>W, 6-7 pm (tonight)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Our Neighborhood Voices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039691"/>
                  </a:ext>
                </a:extLst>
              </a:tr>
              <a:tr h="537870">
                <a:tc>
                  <a:txBody>
                    <a:bodyPr/>
                    <a:lstStyle/>
                    <a:p>
                      <a:r>
                        <a:rPr lang="en-US" b="1" dirty="0"/>
                        <a:t>Th, 5-6 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CA Cities for Local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685943"/>
                  </a:ext>
                </a:extLst>
              </a:tr>
              <a:tr h="537870">
                <a:tc>
                  <a:txBody>
                    <a:bodyPr/>
                    <a:lstStyle/>
                    <a:p>
                      <a:r>
                        <a:rPr lang="en-US" b="1" dirty="0"/>
                        <a:t>Sat, 10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Livable California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65959"/>
                  </a:ext>
                </a:extLst>
              </a:tr>
              <a:tr h="941273">
                <a:tc>
                  <a:txBody>
                    <a:bodyPr/>
                    <a:lstStyle/>
                    <a:p>
                      <a:r>
                        <a:rPr lang="en-US" b="1" dirty="0"/>
                        <a:t>Sun 4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CA Alliance for Local </a:t>
                      </a:r>
                      <a:r>
                        <a:rPr lang="en-US" b="1" dirty="0" err="1"/>
                        <a:t>Electeds</a:t>
                      </a:r>
                      <a:r>
                        <a:rPr lang="en-US" b="1" dirty="0"/>
                        <a:t> (CALE)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75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23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261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 Black</vt:lpstr>
      <vt:lpstr>Roboto Medium</vt:lpstr>
      <vt:lpstr>Office Theme</vt:lpstr>
      <vt:lpstr>Take Action</vt:lpstr>
      <vt:lpstr>Take Action</vt:lpstr>
      <vt:lpstr>Other 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ACTION: JOIN THE LAWSUITS</dc:title>
  <dc:creator>Susan Kirsch</dc:creator>
  <cp:lastModifiedBy>Maurice Green</cp:lastModifiedBy>
  <cp:revision>5</cp:revision>
  <dcterms:created xsi:type="dcterms:W3CDTF">2022-08-10T00:41:11Z</dcterms:created>
  <dcterms:modified xsi:type="dcterms:W3CDTF">2022-08-10T22:57:34Z</dcterms:modified>
</cp:coreProperties>
</file>